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>
        <p:scale>
          <a:sx n="52" d="100"/>
          <a:sy n="52" d="100"/>
        </p:scale>
        <p:origin x="-1422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8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3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3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6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4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7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9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4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9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A738-0C5A-432E-94F2-6A348FDA8662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8FB39-7AEC-4E5D-811B-CA1A937B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2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7999" y="797511"/>
            <a:ext cx="647007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Årsmelding for Askje Båtforening 2016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sz="2800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b="1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Styret har i 2016 bestått av: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Formann	Ove Helle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Kasserer	Arild Gabrielsen</a:t>
            </a:r>
            <a:b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Sekretær	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Kjell Osland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Styremedlem	Odd Haugvaldstad (Havnesjef)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Styremedlem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Frode Skipenes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Styremedlem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Kurt Hansen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b="1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Antall styremøter</a:t>
            </a: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Det er gjennomført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7</a:t>
            </a: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styremøter</a:t>
            </a:r>
          </a:p>
        </p:txBody>
      </p:sp>
    </p:spTree>
    <p:extLst>
      <p:ext uri="{BB962C8B-B14F-4D97-AF65-F5344CB8AC3E}">
        <p14:creationId xmlns:p14="http://schemas.microsoft.com/office/powerpoint/2010/main" val="22544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379084"/>
            <a:ext cx="818803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Styresaker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nb-NO" b="1" dirty="0" smtClean="0">
              <a:effectLst/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Økt sikkerhet i havnen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Styret mottok bekymringsmelding etter nestenulykke i havnen hvor en person falt i sjøen og ikke kom seg opp på egen hånd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Kjøpt og installert stiger på enden av hver flytebrygge. </a:t>
            </a:r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Arbeid i forbindelse med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kjøp areal rundt det gamle klubbhuset for bygging av 4 nye sjøboder. </a:t>
            </a:r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Området er målt opp (156m2) av Endre Aske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Uoffisiell prisantydning på 200 000,- mottatt fra Rennesøy Kommune for et noe større areal enn indikert - Offisielt tilbud fra kommunen er ikke mottatt til tross for flere purringer fra Viggo Andreassen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rgbClr val="FF0000"/>
                </a:solidFill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Pristilbud på materialer til 4 boder mottatt fra Monter Randaberg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rgbClr val="FF0000"/>
                </a:solidFill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Pristilbud på grunnarbeid mottatt fra xxx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E-post med informasjon om vilkår og </a:t>
            </a:r>
            <a:r>
              <a:rPr lang="nb-NO" dirty="0" err="1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ca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pris, samt tilbud om å delta i trekning av boder sendes ut når kjøp av grunn er avklart.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Mottatt brev i fra Rennesøy Kommune vedrørende taksering av ABF eiendom som forberedelse til innføring av eiendomsskatt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Loven gir rom for unntak fra eiendomsskatt for lag og foreninger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RK har ikke svart på e-post med spørsmål om hvordan kommunen vil praktisere dette dersom eiendomsskatt blir innført.</a:t>
            </a: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4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379084"/>
            <a:ext cx="818803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Styresaker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nb-NO" b="1" dirty="0" smtClean="0">
              <a:effectLst/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Ny prosedyre for tinglysing av bod/båtplass innført i 2016 </a:t>
            </a:r>
            <a:r>
              <a:rPr lang="mr-IN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Transporterklæring fylles ut og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signeres av 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selger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Original sendes til båtforeningens formann for signatur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Formann sender original transporterklæring til Kartverket for tinglysing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Kartverket oppdaterer grunnboken for eiendommen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Kjøper betaler tinglysingsavgift (535,- i 2016) </a:t>
            </a:r>
            <a:r>
              <a:rPr lang="mr-IN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faktureres sammen med årsavgift.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15 transaksjoner som ble gjennomført i perioden hvor ny prosedyre ble utarbeidet og som ikke er tinglyst i ettertid, er gjennomgått i løpet av 4. kvartal 2016. Målsetting at grunnboken skal være oppdatert innen utgangen av 1. kvartal 2017. </a:t>
            </a:r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nb-NO" dirty="0">
              <a:effectLst/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 tillegg til formann Ove Helle, så er Arild Gabrielsen er meldt inn til Brønnøysundregisteret som styremedlem med signaturrett.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8" y="397175"/>
            <a:ext cx="810962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Drift og vedlikehold</a:t>
            </a:r>
          </a:p>
          <a:p>
            <a:endParaRPr lang="nb-NO" b="1" dirty="0">
              <a:effectLst/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Strøm avlesing og fakturering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Vannlekkasje på stoppekran ved hus med 3 boder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Vann opp gjennom sluk på toalett i </a:t>
            </a:r>
            <a:r>
              <a:rPr lang="nb-NO" dirty="0" err="1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storbygg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1 </a:t>
            </a:r>
            <a:r>
              <a:rPr lang="nb-NO" dirty="0" err="1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etg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i forbindelse med ekstremnedbør 4 august 2016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Noe problemer med strømmåler/kabel på bryggen i midten (må skiftes)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Kjøpt nytt musikkanlegg for å gjøre storbygget mer ettertraktet for utleie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Gressklipperen er returnert til leverandør, ny vil være på plass til påske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Hjertestarteren er registrert hos Apotek 1 og Røde Kors sitt hjertestarterregister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Utsendelse og mottak av div. medlem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b="1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Dugnad</a:t>
            </a:r>
          </a:p>
          <a:p>
            <a:endParaRPr lang="nb-NO" b="1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Ryddet området, dekket bed med duk og bark, </a:t>
            </a:r>
            <a:r>
              <a:rPr lang="nb-NO" dirty="0" err="1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nb-NO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rønskekverk</a:t>
            </a:r>
            <a:r>
              <a:rPr lang="nb-NO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nb-NO" dirty="0">
                <a:latin typeface="Helvetica" panose="020B0604020202020204" pitchFamily="34" charset="0"/>
                <a:cs typeface="Helvetica" panose="020B0604020202020204" pitchFamily="34" charset="0"/>
              </a:rPr>
              <a:t>på bryggene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latin typeface="Helvetica" panose="020B0604020202020204" pitchFamily="34" charset="0"/>
                <a:cs typeface="Helvetica" panose="020B0604020202020204" pitchFamily="34" charset="0"/>
              </a:rPr>
              <a:t>Montere nytt </a:t>
            </a:r>
            <a:r>
              <a:rPr lang="nb-NO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takvindu­beslag</a:t>
            </a:r>
            <a:r>
              <a:rPr lang="nb-NO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nb-NO" dirty="0">
                <a:latin typeface="Helvetica" panose="020B0604020202020204" pitchFamily="34" charset="0"/>
                <a:cs typeface="Helvetica" panose="020B0604020202020204" pitchFamily="34" charset="0"/>
              </a:rPr>
              <a:t>mot </a:t>
            </a:r>
            <a:r>
              <a:rPr lang="nb-NO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sjø </a:t>
            </a:r>
            <a:r>
              <a:rPr lang="mr-IN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–</a:t>
            </a:r>
            <a:r>
              <a:rPr lang="nb-NO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ikke nødvendig etter inspeksjon</a:t>
            </a:r>
            <a:endParaRPr lang="nb-NO" dirty="0" smtClean="0"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dirty="0">
                <a:latin typeface="Helvetica" panose="020B0604020202020204" pitchFamily="34" charset="0"/>
                <a:cs typeface="Helvetica" panose="020B0604020202020204" pitchFamily="34" charset="0"/>
              </a:rPr>
              <a:t>Utbedre takrennelekkasje over bod, Bod </a:t>
            </a:r>
            <a:r>
              <a:rPr lang="nb-NO" dirty="0" err="1">
                <a:latin typeface="Helvetica" panose="020B0604020202020204" pitchFamily="34" charset="0"/>
                <a:cs typeface="Helvetica" panose="020B0604020202020204" pitchFamily="34" charset="0"/>
              </a:rPr>
              <a:t>Nr</a:t>
            </a:r>
            <a:r>
              <a:rPr lang="nb-NO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nb-NO" dirty="0" smtClean="0">
                <a:latin typeface="Helvetica" panose="020B0604020202020204" pitchFamily="34" charset="0"/>
                <a:cs typeface="Helvetica" panose="020B0604020202020204" pitchFamily="34" charset="0"/>
              </a:rPr>
              <a:t>9/4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dirty="0">
                <a:latin typeface="Helvetica" panose="020B0604020202020204" pitchFamily="34" charset="0"/>
                <a:cs typeface="Helvetica" panose="020B0604020202020204" pitchFamily="34" charset="0"/>
              </a:rPr>
              <a:t>Flytte Verktøy, redskaper etc. fra gammelt klubbhus over til foreningens boder i underetasje </a:t>
            </a:r>
            <a:r>
              <a:rPr lang="nb-NO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storbygg</a:t>
            </a:r>
            <a:endParaRPr lang="nb-NO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Helvetica" panose="020B0604020202020204" pitchFamily="34" charset="0"/>
              </a:rPr>
              <a:t>100 l Royal olje kjøpt inn - fremdeles flere medlemmer som ikke har behandlet bodene sine. </a:t>
            </a:r>
            <a:endParaRPr lang="en-US" dirty="0" smtClean="0">
              <a:effectLst/>
              <a:latin typeface="Helvetica" panose="020B0604020202020204" pitchFamily="34" charset="0"/>
              <a:ea typeface="Cambria" panose="02040503050406030204" pitchFamily="18" charset="0"/>
              <a:cs typeface="Helvetica" panose="020B0604020202020204" pitchFamily="34" charset="0"/>
            </a:endParaRPr>
          </a:p>
          <a:p>
            <a:endParaRPr lang="en-US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1166843"/>
            <a:ext cx="69272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Medlemmer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Antall medlemmer pr 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31.12 2014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: 119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Antall medlemmer pr 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31.12.2015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124 (+5)</a:t>
            </a:r>
          </a:p>
          <a:p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Antall medlemmer pr 31.12.2016 : 125 (+1)</a:t>
            </a:r>
          </a:p>
          <a:p>
            <a:endParaRPr lang="nb-NO" dirty="0" smtClean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nb-NO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b="1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Utleie</a:t>
            </a:r>
          </a:p>
          <a:p>
            <a:endParaRPr lang="nb-NO" b="1" dirty="0">
              <a:latin typeface="Helvetica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Bygget har i 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2016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vært utleid ved 8</a:t>
            </a:r>
            <a:r>
              <a:rPr lang="nb-NO" dirty="0" smtClean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nb-NO" dirty="0"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anledninger.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1020931"/>
            <a:ext cx="78139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Økonomi: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/>
              <a:t>01.01.2016 hadde </a:t>
            </a:r>
            <a:r>
              <a:rPr lang="nb-NO" dirty="0"/>
              <a:t>vi 1 </a:t>
            </a:r>
            <a:r>
              <a:rPr lang="nb-NO" dirty="0" smtClean="0"/>
              <a:t>591 696,- </a:t>
            </a:r>
            <a:r>
              <a:rPr lang="nb-NO" dirty="0"/>
              <a:t>i Gjeld</a:t>
            </a:r>
          </a:p>
          <a:p>
            <a:r>
              <a:rPr lang="nb-NO" dirty="0" smtClean="0"/>
              <a:t>31.12.2016 hadde </a:t>
            </a:r>
            <a:r>
              <a:rPr lang="nb-NO" dirty="0"/>
              <a:t>vi 1 </a:t>
            </a:r>
            <a:r>
              <a:rPr lang="nb-NO" dirty="0" smtClean="0"/>
              <a:t>432 516,- </a:t>
            </a:r>
            <a:r>
              <a:rPr lang="nb-NO" dirty="0"/>
              <a:t>i Gjeld</a:t>
            </a:r>
          </a:p>
          <a:p>
            <a:r>
              <a:rPr lang="nb-NO" dirty="0"/>
              <a:t> </a:t>
            </a:r>
          </a:p>
          <a:p>
            <a:r>
              <a:rPr lang="nb-NO" dirty="0" smtClean="0"/>
              <a:t>01.01.2016 </a:t>
            </a:r>
            <a:r>
              <a:rPr lang="nb-NO" dirty="0"/>
              <a:t>hadde vi </a:t>
            </a:r>
            <a:r>
              <a:rPr lang="nb-NO" dirty="0" smtClean="0"/>
              <a:t>103 312,-</a:t>
            </a:r>
            <a:r>
              <a:rPr lang="nb-NO" dirty="0"/>
              <a:t>  i Innskudd</a:t>
            </a:r>
          </a:p>
          <a:p>
            <a:r>
              <a:rPr lang="nb-NO" dirty="0" smtClean="0"/>
              <a:t>31.12.2016 hadde </a:t>
            </a:r>
            <a:r>
              <a:rPr lang="nb-NO" dirty="0"/>
              <a:t>vi </a:t>
            </a:r>
            <a:r>
              <a:rPr lang="nb-NO" dirty="0" smtClean="0"/>
              <a:t>169 219,-</a:t>
            </a:r>
            <a:r>
              <a:rPr lang="nb-NO" dirty="0"/>
              <a:t>  i Innskudd</a:t>
            </a:r>
          </a:p>
          <a:p>
            <a:r>
              <a:rPr lang="nb-NO" dirty="0" smtClean="0">
                <a:effectLst/>
                <a:latin typeface="Helvetica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nb-NO" dirty="0" smtClean="0"/>
              <a:t>Med nedbetaling av gjeld og økning av  innskudd </a:t>
            </a:r>
            <a:r>
              <a:rPr lang="nb-NO" dirty="0"/>
              <a:t>fikk vi et </a:t>
            </a:r>
            <a:r>
              <a:rPr lang="nb-NO" dirty="0" smtClean="0"/>
              <a:t>positivt årsresultat  </a:t>
            </a:r>
            <a:r>
              <a:rPr lang="nb-NO" dirty="0"/>
              <a:t>på </a:t>
            </a:r>
            <a:r>
              <a:rPr lang="nb-NO" dirty="0" smtClean="0"/>
              <a:t> 226 087,- i 2016.</a:t>
            </a:r>
          </a:p>
          <a:p>
            <a:endParaRPr lang="nb-NO" dirty="0"/>
          </a:p>
          <a:p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8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8055" y="915280"/>
            <a:ext cx="6747209" cy="5060407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5330757" y="110791"/>
            <a:ext cx="2645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Ekstrem nedbør 4 august 2016</a:t>
            </a:r>
          </a:p>
          <a:p>
            <a:r>
              <a:rPr lang="nb-NO" dirty="0" smtClean="0"/>
              <a:t>Rommet ble rengjort og reisverket fukttestet ok</a:t>
            </a:r>
          </a:p>
        </p:txBody>
      </p:sp>
    </p:spTree>
    <p:extLst>
      <p:ext uri="{BB962C8B-B14F-4D97-AF65-F5344CB8AC3E}">
        <p14:creationId xmlns:p14="http://schemas.microsoft.com/office/powerpoint/2010/main" val="119203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512</Words>
  <Application>Microsoft Office PowerPoint</Application>
  <PresentationFormat>Custom</PresentationFormat>
  <Paragraphs>84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Gabrielsen, Arild</dc:creator>
  <cp:lastModifiedBy>ABF</cp:lastModifiedBy>
  <cp:revision>54</cp:revision>
  <dcterms:created xsi:type="dcterms:W3CDTF">2015-02-25T11:28:39Z</dcterms:created>
  <dcterms:modified xsi:type="dcterms:W3CDTF">2017-03-09T19:16:53Z</dcterms:modified>
</cp:coreProperties>
</file>